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C0889-2D20-45D0-96B2-E0831BD1B54A}" v="3" dt="2022-08-18T23:51:35.178"/>
    <p1510:client id="{BDA7981C-EC8D-44A4-B23A-C74887AB0921}" v="1" dt="2022-08-19T00:05:02.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357" autoAdjust="0"/>
  </p:normalViewPr>
  <p:slideViewPr>
    <p:cSldViewPr snapToGrid="0" snapToObjects="1" showGuides="1">
      <p:cViewPr>
        <p:scale>
          <a:sx n="125" d="100"/>
          <a:sy n="125" d="100"/>
        </p:scale>
        <p:origin x="-9030" y="-5376"/>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BDA7981C-EC8D-44A4-B23A-C74887AB0921}"/>
    <pc:docChg chg="undo custSel modSld">
      <pc:chgData name="Heslop, Alan" userId="01eff4fa-7cb3-4d5f-91e3-dd98dc9e275e" providerId="ADAL" clId="{BDA7981C-EC8D-44A4-B23A-C74887AB0921}" dt="2022-08-19T00:05:56.791" v="403" actId="1036"/>
      <pc:docMkLst>
        <pc:docMk/>
      </pc:docMkLst>
      <pc:sldChg chg="addSp delSp modSp mod">
        <pc:chgData name="Heslop, Alan" userId="01eff4fa-7cb3-4d5f-91e3-dd98dc9e275e" providerId="ADAL" clId="{BDA7981C-EC8D-44A4-B23A-C74887AB0921}" dt="2022-08-19T00:05:56.791" v="403" actId="1036"/>
        <pc:sldMkLst>
          <pc:docMk/>
          <pc:sldMk cId="1787527035" sldId="258"/>
        </pc:sldMkLst>
        <pc:spChg chg="mod">
          <ac:chgData name="Heslop, Alan" userId="01eff4fa-7cb3-4d5f-91e3-dd98dc9e275e" providerId="ADAL" clId="{BDA7981C-EC8D-44A4-B23A-C74887AB0921}" dt="2022-08-19T00:05:56.791" v="403" actId="1036"/>
          <ac:spMkLst>
            <pc:docMk/>
            <pc:sldMk cId="1787527035" sldId="258"/>
            <ac:spMk id="76" creationId="{3E08888D-D0BE-47A5-BB35-2AE3C71FC127}"/>
          </ac:spMkLst>
        </pc:spChg>
        <pc:spChg chg="mod">
          <ac:chgData name="Heslop, Alan" userId="01eff4fa-7cb3-4d5f-91e3-dd98dc9e275e" providerId="ADAL" clId="{BDA7981C-EC8D-44A4-B23A-C74887AB0921}" dt="2022-08-19T00:05:49.566" v="397" actId="14100"/>
          <ac:spMkLst>
            <pc:docMk/>
            <pc:sldMk cId="1787527035" sldId="258"/>
            <ac:spMk id="102" creationId="{E60F7E3D-94C4-4788-AA45-9ED8DB2F5FA1}"/>
          </ac:spMkLst>
        </pc:spChg>
        <pc:spChg chg="mod">
          <ac:chgData name="Heslop, Alan" userId="01eff4fa-7cb3-4d5f-91e3-dd98dc9e275e" providerId="ADAL" clId="{BDA7981C-EC8D-44A4-B23A-C74887AB0921}" dt="2022-08-19T00:01:12.684" v="33" actId="1036"/>
          <ac:spMkLst>
            <pc:docMk/>
            <pc:sldMk cId="1787527035" sldId="258"/>
            <ac:spMk id="165" creationId="{C09CE004-3493-4E72-9917-D49F3D5DA3B5}"/>
          </ac:spMkLst>
        </pc:spChg>
        <pc:spChg chg="mod">
          <ac:chgData name="Heslop, Alan" userId="01eff4fa-7cb3-4d5f-91e3-dd98dc9e275e" providerId="ADAL" clId="{BDA7981C-EC8D-44A4-B23A-C74887AB0921}" dt="2022-08-19T00:01:44.528" v="70" actId="1038"/>
          <ac:spMkLst>
            <pc:docMk/>
            <pc:sldMk cId="1787527035" sldId="258"/>
            <ac:spMk id="168" creationId="{1A9AF493-D6A1-4553-9DEA-AB218F25248B}"/>
          </ac:spMkLst>
        </pc:spChg>
        <pc:spChg chg="mod">
          <ac:chgData name="Heslop, Alan" userId="01eff4fa-7cb3-4d5f-91e3-dd98dc9e275e" providerId="ADAL" clId="{BDA7981C-EC8D-44A4-B23A-C74887AB0921}" dt="2022-08-19T00:01:22.987" v="59" actId="1036"/>
          <ac:spMkLst>
            <pc:docMk/>
            <pc:sldMk cId="1787527035" sldId="258"/>
            <ac:spMk id="169" creationId="{45CA6FB1-6873-4764-AB85-F75AC0B17884}"/>
          </ac:spMkLst>
        </pc:spChg>
        <pc:spChg chg="mod">
          <ac:chgData name="Heslop, Alan" userId="01eff4fa-7cb3-4d5f-91e3-dd98dc9e275e" providerId="ADAL" clId="{BDA7981C-EC8D-44A4-B23A-C74887AB0921}" dt="2022-08-19T00:01:37.937" v="65" actId="1038"/>
          <ac:spMkLst>
            <pc:docMk/>
            <pc:sldMk cId="1787527035" sldId="258"/>
            <ac:spMk id="171" creationId="{66A50D2F-8403-4B98-92E0-D2193E715C65}"/>
          </ac:spMkLst>
        </pc:spChg>
        <pc:spChg chg="mod">
          <ac:chgData name="Heslop, Alan" userId="01eff4fa-7cb3-4d5f-91e3-dd98dc9e275e" providerId="ADAL" clId="{BDA7981C-EC8D-44A4-B23A-C74887AB0921}" dt="2022-08-19T00:01:09.598" v="25" actId="1036"/>
          <ac:spMkLst>
            <pc:docMk/>
            <pc:sldMk cId="1787527035" sldId="258"/>
            <ac:spMk id="172" creationId="{E0152ACE-C40F-438D-A4EC-360E24587746}"/>
          </ac:spMkLst>
        </pc:spChg>
        <pc:spChg chg="mod">
          <ac:chgData name="Heslop, Alan" userId="01eff4fa-7cb3-4d5f-91e3-dd98dc9e275e" providerId="ADAL" clId="{BDA7981C-EC8D-44A4-B23A-C74887AB0921}" dt="2022-08-19T00:01:07.470" v="15" actId="1036"/>
          <ac:spMkLst>
            <pc:docMk/>
            <pc:sldMk cId="1787527035" sldId="258"/>
            <ac:spMk id="173" creationId="{738A1E8A-0BBB-4EB6-99A3-001D961C7B58}"/>
          </ac:spMkLst>
        </pc:spChg>
        <pc:spChg chg="mod">
          <ac:chgData name="Heslop, Alan" userId="01eff4fa-7cb3-4d5f-91e3-dd98dc9e275e" providerId="ADAL" clId="{BDA7981C-EC8D-44A4-B23A-C74887AB0921}" dt="2022-08-19T00:01:17.931" v="51" actId="1036"/>
          <ac:spMkLst>
            <pc:docMk/>
            <pc:sldMk cId="1787527035" sldId="258"/>
            <ac:spMk id="186" creationId="{A7EFBEBA-2B34-44B4-AA21-450A4681D437}"/>
          </ac:spMkLst>
        </pc:spChg>
        <pc:picChg chg="add mod">
          <ac:chgData name="Heslop, Alan" userId="01eff4fa-7cb3-4d5f-91e3-dd98dc9e275e" providerId="ADAL" clId="{BDA7981C-EC8D-44A4-B23A-C74887AB0921}" dt="2022-08-19T00:05:14.576" v="303" actId="1076"/>
          <ac:picMkLst>
            <pc:docMk/>
            <pc:sldMk cId="1787527035" sldId="258"/>
            <ac:picMk id="7" creationId="{1B5AF6A3-25C8-4473-8C80-35A115D116EC}"/>
          </ac:picMkLst>
        </pc:picChg>
        <pc:picChg chg="del">
          <ac:chgData name="Heslop, Alan" userId="01eff4fa-7cb3-4d5f-91e3-dd98dc9e275e" providerId="ADAL" clId="{BDA7981C-EC8D-44A4-B23A-C74887AB0921}" dt="2022-08-19T00:02:51.715" v="79" actId="478"/>
          <ac:picMkLst>
            <pc:docMk/>
            <pc:sldMk cId="1787527035" sldId="258"/>
            <ac:picMk id="25" creationId="{4D475A47-392E-4449-914A-4BBC682EB60F}"/>
          </ac:picMkLst>
        </pc:picChg>
        <pc:picChg chg="mod">
          <ac:chgData name="Heslop, Alan" userId="01eff4fa-7cb3-4d5f-91e3-dd98dc9e275e" providerId="ADAL" clId="{BDA7981C-EC8D-44A4-B23A-C74887AB0921}" dt="2022-08-19T00:00:23.161" v="0" actId="14100"/>
          <ac:picMkLst>
            <pc:docMk/>
            <pc:sldMk cId="1787527035" sldId="258"/>
            <ac:picMk id="156" creationId="{B7FF4CDB-5C54-4FF6-8D9C-64295A0FAAC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8/19/2022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8/19/2022</a:t>
            </a:fld>
            <a:endParaRPr lang="en-US"/>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a:t>Over 1/3 of companies do not have a structured onboarding process (https://www.businessnewsdaily.com/9936-consequences-poor-onboarding.html)</a:t>
            </a:r>
          </a:p>
          <a:p>
            <a:r>
              <a:rPr lang="en-GB"/>
              <a:t>Employee members image (https://www.pngitem.com/middle/hmhoJRb_happy-employees-transparent-background-hd-png-download/)</a:t>
            </a:r>
          </a:p>
          <a:p>
            <a:r>
              <a:rPr lang="en-GB"/>
              <a:t>Onboarding flow image https://www.pngegg.com/en/png-xofzy</a:t>
            </a:r>
          </a:p>
          <a:p>
            <a:r>
              <a:rPr lang="en-GB"/>
              <a:t>Employee empowerment (https://www.pngegg.com/en/png-pbwgj)</a:t>
            </a:r>
          </a:p>
          <a:p>
            <a:r>
              <a:rPr lang="en-GB"/>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A1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poster template for a </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23.39 inches x 33.11 inches</a:t>
                      </a:r>
                      <a:br>
                        <a:rPr lang="en-US" sz="1800">
                          <a:solidFill>
                            <a:schemeClr val="bg1"/>
                          </a:solidFill>
                          <a:latin typeface="Arial" panose="020B0604020202020204" pitchFamily="34" charset="0"/>
                          <a:cs typeface="Arial" panose="020B0604020202020204" pitchFamily="34" charset="0"/>
                        </a:rPr>
                      </a:br>
                      <a:r>
                        <a:rPr lang="en-US" sz="1800">
                          <a:solidFill>
                            <a:schemeClr val="bg1"/>
                          </a:solidFill>
                          <a:latin typeface="Arial" panose="020B0604020202020204" pitchFamily="34" charset="0"/>
                          <a:cs typeface="Arial" panose="020B0604020202020204" pitchFamily="34" charset="0"/>
                        </a:rPr>
                        <a:t>research presentation poster</a:t>
                      </a:r>
                    </a:p>
                    <a:p>
                      <a:endParaRPr lang="en-US" sz="18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endParaRPr lang="en-US" sz="18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a:solidFill>
                          <a:srgbClr val="1F3A4E"/>
                        </a:solidFill>
                      </a:endParaRPr>
                    </a:p>
                  </a:txBody>
                  <a:tcPr>
                    <a:blipFill rotWithShape="1">
                      <a:blip r:embed="rId3"/>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a:t>
                      </a:r>
                      <a:r>
                        <a:rPr lang="en-US" sz="3600" b="1" baseline="0">
                          <a:solidFill>
                            <a:srgbClr val="FFC000"/>
                          </a:solidFill>
                          <a:latin typeface="Arial" panose="020B0604020202020204" pitchFamily="34" charset="0"/>
                          <a:cs typeface="Arial" panose="020B0604020202020204" pitchFamily="34" charset="0"/>
                        </a:rPr>
                        <a:t>Zoom in </a:t>
                      </a:r>
                      <a:r>
                        <a:rPr lang="en-US" sz="20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0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a:solidFill>
                          <a:srgbClr val="1F3A4E"/>
                        </a:solidFill>
                      </a:endParaRPr>
                    </a:p>
                  </a:txBody>
                  <a:tcPr>
                    <a:blipFill rotWithShape="1">
                      <a:blip r:embed="rId4"/>
                      <a:stretch>
                        <a:fillRect/>
                      </a:stretch>
                    </a:blipFill>
                  </a:tcPr>
                </a:tc>
                <a:tc>
                  <a:txBody>
                    <a:bodyPr/>
                    <a:lstStyle/>
                    <a:p>
                      <a:pPr marL="0" lvl="1" indent="0" algn="l" defTabSz="114300"/>
                      <a:r>
                        <a:rPr lang="en-US" sz="20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a:solidFill>
                          <a:srgbClr val="FFC000"/>
                        </a:solidFill>
                      </a:endParaRP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a:solidFill>
                            <a:srgbClr val="FFC000"/>
                          </a:solidFill>
                          <a:latin typeface="Arial" panose="020B0604020202020204" pitchFamily="34" charset="0"/>
                          <a:cs typeface="Arial" panose="020B0604020202020204" pitchFamily="34" charset="0"/>
                        </a:rPr>
                        <a:t>How to change the column layout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a:solidFill>
                            <a:srgbClr val="D9D9D9"/>
                          </a:solidFill>
                          <a:latin typeface="Arial" panose="020B0604020202020204" pitchFamily="34" charset="0"/>
                          <a:cs typeface="Arial" panose="020B0604020202020204" pitchFamily="34" charset="0"/>
                        </a:rPr>
                        <a:t>You can see a tutorial here: </a:t>
                      </a:r>
                      <a:r>
                        <a:rPr lang="en-US" sz="1800" u="sng">
                          <a:solidFill>
                            <a:srgbClr val="FFC000"/>
                          </a:solidFill>
                          <a:latin typeface="Arial" panose="020B0604020202020204" pitchFamily="34" charset="0"/>
                          <a:cs typeface="Arial" panose="020B0604020202020204" pitchFamily="34" charset="0"/>
                        </a:rPr>
                        <a:t>https://</a:t>
                      </a:r>
                      <a:r>
                        <a:rPr lang="en-US" sz="1800" u="sng" err="1">
                          <a:solidFill>
                            <a:srgbClr val="FFC000"/>
                          </a:solidFill>
                          <a:latin typeface="Arial" panose="020B0604020202020204" pitchFamily="34" charset="0"/>
                          <a:cs typeface="Arial" panose="020B0604020202020204" pitchFamily="34" charset="0"/>
                        </a:rPr>
                        <a:t>www.posterpresentations.com</a:t>
                      </a:r>
                      <a:r>
                        <a:rPr lang="en-US" sz="1800" u="sng">
                          <a:solidFill>
                            <a:srgbClr val="FFC000"/>
                          </a:solidFill>
                          <a:latin typeface="Arial" panose="020B0604020202020204" pitchFamily="34" charset="0"/>
                          <a:cs typeface="Arial" panose="020B0604020202020204" pitchFamily="34" charset="0"/>
                        </a:rPr>
                        <a:t>/how-to-change-the-column-</a:t>
                      </a:r>
                      <a:r>
                        <a:rPr lang="en-US" sz="1800" u="sng" err="1">
                          <a:solidFill>
                            <a:srgbClr val="FFC000"/>
                          </a:solidFill>
                          <a:latin typeface="Arial" panose="020B0604020202020204" pitchFamily="34" charset="0"/>
                          <a:cs typeface="Arial" panose="020B0604020202020204" pitchFamily="34" charset="0"/>
                        </a:rPr>
                        <a:t>configuration.html</a:t>
                      </a:r>
                      <a:endParaRPr lang="en-US" sz="4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a:solidFill>
                            <a:srgbClr val="FFC000"/>
                          </a:solidFill>
                          <a:latin typeface="Arial" panose="020B0604020202020204" pitchFamily="34" charset="0"/>
                          <a:cs typeface="Arial" panose="020B0604020202020204" pitchFamily="34" charset="0"/>
                        </a:rPr>
                        <a:t>How to</a:t>
                      </a:r>
                      <a:r>
                        <a:rPr lang="en-US" sz="2400" b="1" baseline="0">
                          <a:solidFill>
                            <a:srgbClr val="FFC000"/>
                          </a:solidFill>
                          <a:latin typeface="Arial" panose="020B0604020202020204" pitchFamily="34" charset="0"/>
                          <a:cs typeface="Arial" panose="020B0604020202020204" pitchFamily="34" charset="0"/>
                        </a:rPr>
                        <a:t> preview your poster prior to printing</a:t>
                      </a:r>
                      <a:endParaRPr lang="en-US" sz="2400" b="1">
                        <a:solidFill>
                          <a:srgbClr val="FFC000"/>
                        </a:solidFill>
                        <a:latin typeface="Arial" panose="020B0604020202020204" pitchFamily="34" charset="0"/>
                        <a:cs typeface="Arial" panose="020B0604020202020204" pitchFamily="34" charset="0"/>
                      </a:endParaRPr>
                    </a:p>
                    <a:p>
                      <a:pPr rtl="0"/>
                      <a:r>
                        <a:rPr lang="en-US" sz="2000">
                          <a:solidFill>
                            <a:srgbClr val="D9D9D9"/>
                          </a:solidFill>
                          <a:latin typeface="Arial" panose="020B0604020202020204" pitchFamily="34" charset="0"/>
                          <a:cs typeface="Arial" panose="020B0604020202020204" pitchFamily="34" charset="0"/>
                        </a:rPr>
                        <a:t>You can preview your poster at any time by pressing the </a:t>
                      </a:r>
                      <a:r>
                        <a:rPr lang="en-US" sz="2000">
                          <a:solidFill>
                            <a:srgbClr val="FFC000"/>
                          </a:solidFill>
                          <a:latin typeface="Arial" panose="020B0604020202020204" pitchFamily="34" charset="0"/>
                          <a:cs typeface="Arial" panose="020B0604020202020204" pitchFamily="34" charset="0"/>
                        </a:rPr>
                        <a:t>F5 key</a:t>
                      </a:r>
                      <a:r>
                        <a:rPr lang="en-US" sz="20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a:solidFill>
                            <a:srgbClr val="FFC000"/>
                          </a:solidFill>
                          <a:latin typeface="Arial" panose="020B0604020202020204" pitchFamily="34" charset="0"/>
                          <a:cs typeface="Arial" panose="020B0604020202020204" pitchFamily="34" charset="0"/>
                        </a:rPr>
                        <a:t>ESC key </a:t>
                      </a:r>
                      <a:r>
                        <a:rPr lang="en-US" sz="20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18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96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a:latin typeface="+mj-lt"/>
                  <a:cs typeface="Times New Roman" panose="02020603050405020304" pitchFamily="18" charset="0"/>
                </a:rPr>
                <a:t>Alan Heslop - </a:t>
              </a:r>
              <a:r>
                <a:rPr lang="en-GB" sz="2400" i="1" spc="-15">
                  <a:latin typeface="+mj-lt"/>
                  <a:cs typeface="Times New Roman" panose="02020603050405020304" pitchFamily="18" charset="0"/>
                </a:rPr>
                <a:t>bh83dl@student.sunderland.ac.uk</a:t>
              </a:r>
              <a:endParaRPr lang="en-US" sz="2400" i="1" spc="-15">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a:latin typeface="+mj-lt"/>
                  <a:cs typeface="Times New Roman" panose="02020603050405020304" pitchFamily="18" charset="0"/>
                </a:rPr>
                <a:t>Supervisor: Paul Graham </a:t>
              </a:r>
              <a:r>
                <a:rPr lang="en-GB" sz="2400" i="1">
                  <a:latin typeface="+mj-lt"/>
                </a:rPr>
                <a:t>paul.graham@sunderland.ac.uk</a:t>
              </a:r>
            </a:p>
            <a:p>
              <a:endParaRPr lang="en-GB" sz="240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637900"/>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555877" y="9040988"/>
            <a:ext cx="6159752"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a:latin typeface="+mj-lt"/>
              <a:cs typeface="Times New Roman" panose="02020603050405020304" pitchFamily="18" charset="0"/>
            </a:endParaRPr>
          </a:p>
          <a:p>
            <a:pPr algn="l"/>
            <a:r>
              <a:rPr lang="en-GB" sz="240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94050" cy="7338044"/>
            <a:chOff x="-16541" y="13654768"/>
            <a:chExt cx="6894050" cy="73380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a:latin typeface="+mj-lt"/>
                  <a:cs typeface="Times New Roman" panose="02020603050405020304" pitchFamily="18" charset="0"/>
                </a:rPr>
                <a:t>Objective #1</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a:latin typeface="+mj-lt"/>
                  <a:cs typeface="Times New Roman" panose="02020603050405020304" pitchFamily="18" charset="0"/>
                </a:rPr>
                <a:t>Objective #2</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049468"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96774"/>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113486" y="19730928"/>
              <a:ext cx="5764023" cy="1261884"/>
            </a:xfrm>
            <a:prstGeom prst="rect">
              <a:avLst/>
            </a:prstGeom>
            <a:noFill/>
          </p:spPr>
          <p:txBody>
            <a:bodyPr wrap="square" rtlCol="0">
              <a:spAutoFit/>
            </a:bodyPr>
            <a:lstStyle/>
            <a:p>
              <a:r>
                <a:rPr lang="en-GB" sz="2800" b="1">
                  <a:latin typeface="+mj-lt"/>
                  <a:cs typeface="Times New Roman" panose="02020603050405020304" pitchFamily="18" charset="0"/>
                </a:rPr>
                <a:t>Objective #5</a:t>
              </a:r>
            </a:p>
            <a:p>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598205" y="28515912"/>
            <a:ext cx="13714500"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a:effectLst/>
                <a:latin typeface="+mj-lt"/>
                <a:ea typeface="Times New Roman" panose="02020603050405020304" pitchFamily="18" charset="0"/>
              </a:rPr>
              <a:t>References</a:t>
            </a:r>
            <a:endParaRPr lang="en-GB" sz="540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569193" cy="13351192"/>
            <a:chOff x="418355" y="18142217"/>
            <a:chExt cx="6574620"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9" y="18152079"/>
              <a:ext cx="6496966" cy="7246241"/>
              <a:chOff x="496009" y="18152079"/>
              <a:chExt cx="649696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827882"/>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595290" y="20543628"/>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35105"/>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567887" y="20876686"/>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578839"/>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830770"/>
                <a:ext cx="647647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 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577743"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42272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795975" y="21714720"/>
            <a:ext cx="6100770" cy="5709833"/>
          </a:xfrm>
          <a:prstGeom prst="rect">
            <a:avLst/>
          </a:prstGeom>
          <a:noFill/>
        </p:spPr>
        <p:txBody>
          <a:bodyPr wrap="square" rtlCol="0">
            <a:spAutoFit/>
          </a:bodyPr>
          <a:lstStyle/>
          <a:p>
            <a:pPr lvl="0">
              <a:lnSpc>
                <a:spcPct val="107000"/>
              </a:lnSpc>
              <a:spcAft>
                <a:spcPts val="800"/>
              </a:spcAft>
            </a:pPr>
            <a:r>
              <a:rPr lang="en-US" sz="240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GB" sz="2400" err="1">
                <a:solidFill>
                  <a:srgbClr val="000000"/>
                </a:solidFill>
                <a:effectLst/>
                <a:latin typeface="+mj-lt"/>
                <a:ea typeface="Calibri" panose="020F0502020204030204" pitchFamily="34" charset="0"/>
                <a:cs typeface="Times New Roman" panose="02020603050405020304" pitchFamily="18" charset="0"/>
              </a:rPr>
              <a:t>Giurge</a:t>
            </a:r>
            <a:r>
              <a:rPr lang="en-GB" sz="2400">
                <a:solidFill>
                  <a:srgbClr val="000000"/>
                </a:solidFill>
                <a:effectLst/>
                <a:latin typeface="+mj-lt"/>
                <a:ea typeface="Calibri" panose="020F0502020204030204" pitchFamily="34" charset="0"/>
                <a:cs typeface="Times New Roman" panose="02020603050405020304" pitchFamily="18" charset="0"/>
              </a:rPr>
              <a:t>, </a:t>
            </a:r>
            <a:r>
              <a:rPr lang="en-GB" sz="2400" err="1">
                <a:solidFill>
                  <a:srgbClr val="000000"/>
                </a:solidFill>
                <a:effectLst/>
                <a:latin typeface="+mj-lt"/>
                <a:ea typeface="Calibri" panose="020F0502020204030204" pitchFamily="34" charset="0"/>
                <a:cs typeface="Times New Roman" panose="02020603050405020304" pitchFamily="18" charset="0"/>
              </a:rPr>
              <a:t>Bohns</a:t>
            </a:r>
            <a:r>
              <a:rPr lang="en-GB" sz="2400">
                <a:solidFill>
                  <a:srgbClr val="000000"/>
                </a:solidFill>
                <a:effectLst/>
                <a:latin typeface="+mj-lt"/>
                <a:ea typeface="Calibri" panose="020F0502020204030204" pitchFamily="34" charset="0"/>
                <a:cs typeface="Times New Roman" panose="02020603050405020304" pitchFamily="18" charset="0"/>
              </a:rPr>
              <a:t>, L., 2020</a:t>
            </a:r>
            <a:r>
              <a:rPr lang="en-US" sz="2400">
                <a:effectLst/>
                <a:latin typeface="+mj-lt"/>
                <a:ea typeface="Calibri" panose="020F0502020204030204" pitchFamily="34" charset="0"/>
                <a:cs typeface="Times New Roman" panose="02020603050405020304" pitchFamily="18" charset="0"/>
              </a:rPr>
              <a:t>). This idea is backed up with evidence, showing that HR managers are planning, and see WFH as a foundation for the future (</a:t>
            </a:r>
            <a:r>
              <a:rPr lang="en-US" sz="2400" err="1">
                <a:effectLst/>
                <a:latin typeface="+mj-lt"/>
                <a:ea typeface="Calibri" panose="020F0502020204030204" pitchFamily="34" charset="0"/>
                <a:cs typeface="Times New Roman" panose="02020603050405020304" pitchFamily="18" charset="0"/>
              </a:rPr>
              <a:t>Ozimek</a:t>
            </a:r>
            <a:r>
              <a:rPr lang="en-US" sz="240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err="1">
                <a:effectLst/>
                <a:latin typeface="+mj-lt"/>
                <a:ea typeface="Calibri" panose="020F0502020204030204" pitchFamily="34" charset="0"/>
                <a:cs typeface="Times New Roman" panose="02020603050405020304" pitchFamily="18" charset="0"/>
              </a:rPr>
              <a:t>Weisner</a:t>
            </a:r>
            <a:r>
              <a:rPr lang="en-US" sz="240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03" y="1887996"/>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570233" y="6704059"/>
            <a:ext cx="6258562"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a:p>
            <a:endParaRPr lang="en-US" sz="2400" dirty="0">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a:solidFill>
                  <a:srgbClr val="000000"/>
                </a:solidFill>
                <a:effectLst/>
                <a:latin typeface="+mj-lt"/>
              </a:rPr>
              <a:t>Using the CI/CD Pipeline helped to keep the code consistent and run through unit tests to ensure the code is safe. </a:t>
            </a:r>
          </a:p>
          <a:p>
            <a:pPr algn="l"/>
            <a:endParaRPr lang="en-US" sz="2400" b="0" i="0">
              <a:solidFill>
                <a:srgbClr val="000000"/>
              </a:solidFill>
              <a:effectLst/>
              <a:latin typeface="+mj-lt"/>
            </a:endParaRPr>
          </a:p>
          <a:p>
            <a:pPr algn="l"/>
            <a:r>
              <a:rPr lang="en-US" sz="240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a:t>DTSL7 – Digital And Technology Solutions Specialist (MSc)</a:t>
            </a:r>
          </a:p>
        </p:txBody>
      </p:sp>
      <p:sp>
        <p:nvSpPr>
          <p:cNvPr id="76" name="TextBox 75">
            <a:extLst>
              <a:ext uri="{FF2B5EF4-FFF2-40B4-BE49-F238E27FC236}">
                <a16:creationId xmlns:a16="http://schemas.microsoft.com/office/drawing/2014/main" id="{3E08888D-D0BE-47A5-BB35-2AE3C71FC127}"/>
              </a:ext>
            </a:extLst>
          </p:cNvPr>
          <p:cNvSpPr txBox="1"/>
          <p:nvPr/>
        </p:nvSpPr>
        <p:spPr>
          <a:xfrm>
            <a:off x="14572309" y="8059342"/>
            <a:ext cx="3458516"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workflow page can: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Manage workflow.</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 related steps.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Review workflow and comments.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Upload documentation.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Users who are assigned to this workflow</a:t>
            </a:r>
          </a:p>
        </p:txBody>
      </p:sp>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076289" y="63234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8">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a:solidFill>
                <a:srgbClr val="000000"/>
              </a:solidFill>
              <a:latin typeface="+mj-lt"/>
            </a:endParaRPr>
          </a:p>
          <a:p>
            <a:pPr algn="l"/>
            <a:r>
              <a:rPr lang="en-US" sz="240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10238" y="17222023"/>
            <a:ext cx="2313496" cy="1640869"/>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784952" y="26910335"/>
            <a:ext cx="6163920" cy="1260345"/>
          </a:xfrm>
          <a:prstGeom prst="rect">
            <a:avLst/>
          </a:prstGeom>
          <a:noFill/>
        </p:spPr>
        <p:txBody>
          <a:bodyPr wrap="square">
            <a:spAutoFit/>
          </a:bodyPr>
          <a:lstStyle/>
          <a:p>
            <a:pPr lvl="0">
              <a:lnSpc>
                <a:spcPct val="107000"/>
              </a:lnSpc>
              <a:spcAft>
                <a:spcPts val="800"/>
              </a:spcAft>
            </a:pPr>
            <a:r>
              <a:rPr lang="en-US" sz="2400" i="0">
                <a:solidFill>
                  <a:srgbClr val="212121"/>
                </a:solidFill>
                <a:effectLst/>
                <a:latin typeface="+mj-lt"/>
              </a:rPr>
              <a:t>No onboarding program is perfect, and ineffective onboarding is a great way to lose valuable employees</a:t>
            </a:r>
            <a:r>
              <a:rPr lang="en-US" sz="2400">
                <a:solidFill>
                  <a:srgbClr val="212121"/>
                </a:solidFill>
                <a:latin typeface="+mj-lt"/>
              </a:rPr>
              <a:t> </a:t>
            </a:r>
            <a:r>
              <a:rPr lang="en-GB" sz="2400" b="0" i="0">
                <a:solidFill>
                  <a:srgbClr val="000000"/>
                </a:solidFill>
                <a:effectLst/>
                <a:latin typeface="+mj-lt"/>
              </a:rPr>
              <a:t>(Scott et al., 2022).</a:t>
            </a:r>
            <a:endParaRPr lang="en-GB" sz="240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Giurge</a:t>
            </a:r>
            <a:r>
              <a:rPr lang="en-GB" sz="2000">
                <a:solidFill>
                  <a:srgbClr val="000000"/>
                </a:solidFill>
                <a:effectLst/>
                <a:latin typeface="+mj-lt"/>
                <a:ea typeface="Calibri" panose="020F0502020204030204" pitchFamily="34" charset="0"/>
                <a:cs typeface="Times New Roman" panose="02020603050405020304" pitchFamily="18" charset="0"/>
              </a:rPr>
              <a:t>, </a:t>
            </a:r>
            <a:r>
              <a:rPr lang="en-GB" sz="2000" err="1">
                <a:solidFill>
                  <a:srgbClr val="000000"/>
                </a:solidFill>
                <a:effectLst/>
                <a:latin typeface="+mj-lt"/>
                <a:ea typeface="Calibri" panose="020F0502020204030204" pitchFamily="34" charset="0"/>
                <a:cs typeface="Times New Roman" panose="02020603050405020304" pitchFamily="18" charset="0"/>
              </a:rPr>
              <a:t>Bohns</a:t>
            </a:r>
            <a:r>
              <a:rPr lang="en-GB" sz="2000">
                <a:solidFill>
                  <a:srgbClr val="000000"/>
                </a:solidFill>
                <a:effectLst/>
                <a:latin typeface="+mj-lt"/>
                <a:ea typeface="Calibri" panose="020F0502020204030204" pitchFamily="34" charset="0"/>
                <a:cs typeface="Times New Roman" panose="02020603050405020304" pitchFamily="18" charset="0"/>
              </a:rPr>
              <a:t>, L., 2020. </a:t>
            </a:r>
            <a:r>
              <a:rPr lang="en-GB" sz="2000" i="1">
                <a:effectLst/>
                <a:latin typeface="+mj-lt"/>
                <a:ea typeface="Calibri" panose="020F0502020204030204" pitchFamily="34" charset="0"/>
                <a:cs typeface="Times New Roman" panose="02020603050405020304" pitchFamily="18" charset="0"/>
              </a:rPr>
              <a:t>3 Tips to Avoid WFH Burnout</a:t>
            </a:r>
            <a:r>
              <a:rPr lang="en-GB" sz="2000">
                <a:effectLst/>
                <a:latin typeface="+mj-lt"/>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Ozimek</a:t>
            </a:r>
            <a:r>
              <a:rPr lang="en-GB" sz="2000">
                <a:solidFill>
                  <a:srgbClr val="000000"/>
                </a:solidFill>
                <a:effectLst/>
                <a:latin typeface="+mj-lt"/>
                <a:ea typeface="Calibri" panose="020F0502020204030204" pitchFamily="34" charset="0"/>
                <a:cs typeface="Times New Roman" panose="02020603050405020304" pitchFamily="18" charset="0"/>
              </a:rPr>
              <a:t>, A., 2020. The Future of Remote Work. </a:t>
            </a:r>
            <a:r>
              <a:rPr lang="en-GB" sz="2000" i="1">
                <a:effectLst/>
                <a:latin typeface="+mj-lt"/>
                <a:ea typeface="Calibri" panose="020F0502020204030204" pitchFamily="34" charset="0"/>
                <a:cs typeface="Times New Roman" panose="02020603050405020304" pitchFamily="18" charset="0"/>
              </a:rPr>
              <a:t>SSRN Electronic Journal</a:t>
            </a:r>
            <a:r>
              <a:rPr lang="en-GB" sz="2000">
                <a:effectLst/>
                <a:latin typeface="+mj-lt"/>
                <a:ea typeface="Calibri" panose="020F0502020204030204" pitchFamily="34" charset="0"/>
                <a:cs typeface="Times New Roman" panose="02020603050405020304" pitchFamily="18" charset="0"/>
              </a:rPr>
              <a:t>,.</a:t>
            </a:r>
          </a:p>
        </p:txBody>
      </p:sp>
      <p:pic>
        <p:nvPicPr>
          <p:cNvPr id="8" name="Picture 7" descr="Icon&#10;&#10;Description automatically generated">
            <a:extLst>
              <a:ext uri="{FF2B5EF4-FFF2-40B4-BE49-F238E27FC236}">
                <a16:creationId xmlns:a16="http://schemas.microsoft.com/office/drawing/2014/main" id="{86D5D7A1-C206-4BD1-B1C8-5FFC6D46B846}"/>
              </a:ext>
            </a:extLst>
          </p:cNvPr>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35" t="13046" r="15706" b="12786"/>
          <a:stretch/>
        </p:blipFill>
        <p:spPr>
          <a:xfrm>
            <a:off x="12848764" y="22154539"/>
            <a:ext cx="1685478" cy="1797187"/>
          </a:xfrm>
          <a:prstGeom prst="rect">
            <a:avLst/>
          </a:prstGeom>
        </p:spPr>
      </p:pic>
      <p:pic>
        <p:nvPicPr>
          <p:cNvPr id="14" name="Picture 13">
            <a:extLst>
              <a:ext uri="{FF2B5EF4-FFF2-40B4-BE49-F238E27FC236}">
                <a16:creationId xmlns:a16="http://schemas.microsoft.com/office/drawing/2014/main" id="{C30771DE-9186-4847-9329-50942208E910}"/>
              </a:ext>
            </a:extLst>
          </p:cNvPr>
          <p:cNvPicPr>
            <a:picLocks noChangeAspect="1"/>
          </p:cNvPicPr>
          <p:nvPr/>
        </p:nvPicPr>
        <p:blipFill>
          <a:blip r:embed="rId23"/>
          <a:stretch>
            <a:fillRect/>
          </a:stretch>
        </p:blipFill>
        <p:spPr>
          <a:xfrm>
            <a:off x="14762790" y="4519220"/>
            <a:ext cx="6152927" cy="2201088"/>
          </a:xfrm>
          <a:prstGeom prst="rect">
            <a:avLst/>
          </a:prstGeom>
        </p:spPr>
      </p:pic>
      <p:pic>
        <p:nvPicPr>
          <p:cNvPr id="23" name="Picture 22">
            <a:extLst>
              <a:ext uri="{FF2B5EF4-FFF2-40B4-BE49-F238E27FC236}">
                <a16:creationId xmlns:a16="http://schemas.microsoft.com/office/drawing/2014/main" id="{FEF0EBF0-7970-4059-B11D-98450EA6F02B}"/>
              </a:ext>
            </a:extLst>
          </p:cNvPr>
          <p:cNvPicPr>
            <a:picLocks noChangeAspect="1"/>
          </p:cNvPicPr>
          <p:nvPr/>
        </p:nvPicPr>
        <p:blipFill>
          <a:blip r:embed="rId24"/>
          <a:stretch>
            <a:fillRect/>
          </a:stretch>
        </p:blipFill>
        <p:spPr>
          <a:xfrm>
            <a:off x="17959002" y="8192151"/>
            <a:ext cx="3171015" cy="3062045"/>
          </a:xfrm>
          <a:prstGeom prst="rect">
            <a:avLst/>
          </a:prstGeom>
        </p:spPr>
      </p:pic>
      <p:sp>
        <p:nvSpPr>
          <p:cNvPr id="102" name="TextBox 101">
            <a:extLst>
              <a:ext uri="{FF2B5EF4-FFF2-40B4-BE49-F238E27FC236}">
                <a16:creationId xmlns:a16="http://schemas.microsoft.com/office/drawing/2014/main" id="{E60F7E3D-94C4-4788-AA45-9ED8DB2F5FA1}"/>
              </a:ext>
            </a:extLst>
          </p:cNvPr>
          <p:cNvSpPr txBox="1"/>
          <p:nvPr/>
        </p:nvSpPr>
        <p:spPr>
          <a:xfrm>
            <a:off x="14586873" y="11652686"/>
            <a:ext cx="6543144"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show skills, details about user, and the workflows they currently have in progress. The user can then control their profile and track their progress.</a:t>
            </a:r>
          </a:p>
        </p:txBody>
      </p:sp>
      <p:pic>
        <p:nvPicPr>
          <p:cNvPr id="7" name="Picture 6">
            <a:extLst>
              <a:ext uri="{FF2B5EF4-FFF2-40B4-BE49-F238E27FC236}">
                <a16:creationId xmlns:a16="http://schemas.microsoft.com/office/drawing/2014/main" id="{1B5AF6A3-25C8-4473-8C80-35A115D116EC}"/>
              </a:ext>
            </a:extLst>
          </p:cNvPr>
          <p:cNvPicPr>
            <a:picLocks noChangeAspect="1"/>
          </p:cNvPicPr>
          <p:nvPr/>
        </p:nvPicPr>
        <p:blipFill>
          <a:blip r:embed="rId25">
            <a:clrChange>
              <a:clrFrom>
                <a:srgbClr val="F8F9FC"/>
              </a:clrFrom>
              <a:clrTo>
                <a:srgbClr val="F8F9FC">
                  <a:alpha val="0"/>
                </a:srgbClr>
              </a:clrTo>
            </a:clrChange>
          </a:blip>
          <a:stretch>
            <a:fillRect/>
          </a:stretch>
        </p:blipFill>
        <p:spPr>
          <a:xfrm>
            <a:off x="14619947" y="13195171"/>
            <a:ext cx="6438612" cy="3529985"/>
          </a:xfrm>
          <a:prstGeom prst="rect">
            <a:avLst/>
          </a:prstGeom>
        </p:spPr>
      </p:pic>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6986</TotalTime>
  <Words>1063</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Calibri Light</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184</cp:revision>
  <cp:lastPrinted>2022-05-30T13:07:34Z</cp:lastPrinted>
  <dcterms:created xsi:type="dcterms:W3CDTF">2012-02-10T00:21:22Z</dcterms:created>
  <dcterms:modified xsi:type="dcterms:W3CDTF">2022-08-19T00:05:57Z</dcterms:modified>
  <cp:category>Research poster templates</cp:category>
</cp:coreProperties>
</file>